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3" r:id="rId2"/>
    <p:sldId id="354" r:id="rId3"/>
    <p:sldId id="358" r:id="rId4"/>
    <p:sldId id="372" r:id="rId5"/>
    <p:sldId id="359" r:id="rId6"/>
    <p:sldId id="360" r:id="rId7"/>
    <p:sldId id="370" r:id="rId8"/>
    <p:sldId id="361" r:id="rId9"/>
    <p:sldId id="367" r:id="rId10"/>
    <p:sldId id="368" r:id="rId11"/>
    <p:sldId id="362" r:id="rId12"/>
    <p:sldId id="369" r:id="rId13"/>
    <p:sldId id="366" r:id="rId14"/>
    <p:sldId id="363" r:id="rId15"/>
    <p:sldId id="365" r:id="rId16"/>
    <p:sldId id="364" r:id="rId17"/>
    <p:sldId id="371" r:id="rId18"/>
    <p:sldId id="357" r:id="rId1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1"/>
    </p:embeddedFont>
    <p:embeddedFont>
      <p:font typeface="08서울남산체 EB" panose="02020603020101020101" pitchFamily="18" charset="-127"/>
      <p:regular r:id="rId22"/>
    </p:embeddedFont>
    <p:embeddedFont>
      <p:font typeface="08서울남산체 L" panose="02020603020101020101" pitchFamily="18" charset="-127"/>
      <p:regular r:id="rId23"/>
    </p:embeddedFont>
    <p:embeddedFont>
      <p:font typeface="08서울남산체 M" panose="02020603020101020101" pitchFamily="18" charset="-127"/>
      <p:regular r:id="rId24"/>
    </p:embeddedFont>
    <p:embeddedFont>
      <p:font typeface="210 맨발의청춘 B" panose="02020603020101020101" pitchFamily="18" charset="-127"/>
      <p:regular r:id="rId25"/>
    </p:embeddedFont>
    <p:embeddedFont>
      <p:font typeface="210 맨발의청춘 L" panose="02020603020101020101" pitchFamily="18" charset="-127"/>
      <p:regular r:id="rId26"/>
    </p:embeddedFont>
    <p:embeddedFont>
      <p:font typeface="Bebas" pitchFamily="2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E62E"/>
    <a:srgbClr val="0000FF"/>
    <a:srgbClr val="449BB7"/>
    <a:srgbClr val="FF5050"/>
    <a:srgbClr val="FF8989"/>
    <a:srgbClr val="FFC2C2"/>
    <a:srgbClr val="C0C0C0"/>
    <a:srgbClr val="43688C"/>
    <a:srgbClr val="D8DFE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95214" autoAdjust="0"/>
  </p:normalViewPr>
  <p:slideViewPr>
    <p:cSldViewPr>
      <p:cViewPr varScale="1">
        <p:scale>
          <a:sx n="87" d="100"/>
          <a:sy n="87" d="100"/>
        </p:scale>
        <p:origin x="61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126EB-970B-45E1-AA71-6A536BBB53D4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EC443-B18F-436A-89BD-02870B6C3B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86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3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27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8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0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67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2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1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6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28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23AF-497F-45B1-AB8C-2B6DE22E9A9F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5231C-664B-4A37-B570-047E6A9118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9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ko.wikipedia.org/wiki/%EC%84%A0%EB%AC%BC_%ED%8F%AC%EC%9E%A5_%EC%95%8C%EA%B3%A0%EB%A6%AC%EC%A6%9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en.wikipedia.org/wiki/Convex_hull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B0E7A5-F644-43EB-A25F-4FB0F85EE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7" b="7990"/>
          <a:stretch/>
        </p:blipFill>
        <p:spPr>
          <a:xfrm>
            <a:off x="0" y="-14392"/>
            <a:ext cx="12192000" cy="6872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1A33B-8222-4AAA-B0D5-06B15DCF52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B782EB-245E-4024-AFBA-065BB6B8B6F0}"/>
              </a:ext>
            </a:extLst>
          </p:cNvPr>
          <p:cNvSpPr/>
          <p:nvPr/>
        </p:nvSpPr>
        <p:spPr>
          <a:xfrm>
            <a:off x="7716000" y="2451322"/>
            <a:ext cx="3251111" cy="1665071"/>
          </a:xfrm>
          <a:prstGeom prst="rect">
            <a:avLst/>
          </a:prstGeom>
          <a:noFill/>
          <a:effectLst>
            <a:outerShdw blurRad="50800" dist="38100" dir="5400000" algn="t" rotWithShape="0">
              <a:srgbClr val="449BB7"/>
            </a:outerShdw>
          </a:effectLst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u="sng" dirty="0">
                <a:solidFill>
                  <a:schemeClr val="bg1"/>
                </a:solidFill>
                <a:latin typeface="Bebas" pitchFamily="2" charset="0"/>
                <a:cs typeface="Aharoni" panose="020B0604020202020204" pitchFamily="2" charset="-79"/>
              </a:rPr>
              <a:t>OPEN  CV 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u="sng" dirty="0">
                <a:solidFill>
                  <a:srgbClr val="FF7C80"/>
                </a:solidFill>
                <a:latin typeface="Bebas" pitchFamily="2" charset="0"/>
                <a:cs typeface="Aharoni" panose="020B0604020202020204" pitchFamily="2" charset="-79"/>
              </a:rPr>
              <a:t>Seminar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6F5BED-5027-4810-9BE5-94817BC3E93F}"/>
              </a:ext>
            </a:extLst>
          </p:cNvPr>
          <p:cNvSpPr/>
          <p:nvPr/>
        </p:nvSpPr>
        <p:spPr>
          <a:xfrm>
            <a:off x="6636000" y="4294754"/>
            <a:ext cx="3797657" cy="148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sz="2000" spc="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Chap 9</a:t>
            </a:r>
          </a:p>
          <a:p>
            <a:pPr algn="ctr" latinLnBrk="0">
              <a:lnSpc>
                <a:spcPct val="90000"/>
              </a:lnSpc>
            </a:pPr>
            <a:endParaRPr lang="en-US" altLang="ko-KR" sz="2000" spc="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latinLnBrk="0">
              <a:lnSpc>
                <a:spcPct val="90000"/>
              </a:lnSpc>
            </a:pPr>
            <a:r>
              <a:rPr lang="ko-KR" altLang="en-US" sz="2000" spc="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영상 특징 검출</a:t>
            </a:r>
            <a:endParaRPr lang="en-US" altLang="ko-KR" sz="2000" spc="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latinLnBrk="0">
              <a:lnSpc>
                <a:spcPct val="90000"/>
              </a:lnSpc>
            </a:pPr>
            <a:endParaRPr lang="en-US" altLang="ko-KR" sz="2000" spc="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latinLnBrk="0">
              <a:lnSpc>
                <a:spcPct val="90000"/>
              </a:lnSpc>
            </a:pPr>
            <a:r>
              <a:rPr lang="en-US" altLang="ko-KR" sz="2000" spc="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2019/08/07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DB01C3-83D4-4930-B32C-A8CBBCBEC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1525"/>
            <a:ext cx="1733905" cy="1764868"/>
          </a:xfrm>
          <a:prstGeom prst="rect">
            <a:avLst/>
          </a:prstGeom>
          <a:effectLst>
            <a:outerShdw blurRad="50800" dist="38100" dir="5400000" algn="tl" rotWithShape="0">
              <a:srgbClr val="449BB7">
                <a:alpha val="40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140B5-F181-427B-AB9C-84212D047C8A}"/>
              </a:ext>
            </a:extLst>
          </p:cNvPr>
          <p:cNvSpPr/>
          <p:nvPr/>
        </p:nvSpPr>
        <p:spPr>
          <a:xfrm>
            <a:off x="10596000" y="6335164"/>
            <a:ext cx="1451124" cy="348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</a:pPr>
            <a:r>
              <a:rPr lang="ko-KR" altLang="en-US" spc="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박소민</a:t>
            </a:r>
            <a:endParaRPr lang="en-US" altLang="ko-KR" spc="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7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02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모멘트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C8AB5B-05A3-49B2-8A0D-2CF3A36E0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" t="3938" r="50000" b="38845"/>
          <a:stretch/>
        </p:blipFill>
        <p:spPr>
          <a:xfrm>
            <a:off x="1911000" y="1204463"/>
            <a:ext cx="8100000" cy="54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길이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면적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바운딩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사각형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최소면적 사각형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최소면적 원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17389-D4E2-4D67-B76A-B84DB89E698E}"/>
              </a:ext>
            </a:extLst>
          </p:cNvPr>
          <p:cNvSpPr txBox="1"/>
          <p:nvPr/>
        </p:nvSpPr>
        <p:spPr>
          <a:xfrm>
            <a:off x="1326000" y="2028850"/>
            <a:ext cx="4917791" cy="419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double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acrLength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curve, bool closed)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double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contourArea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contour, bool oriented = false)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Rect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boundingRect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points)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RotatedRect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minAreaRect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points)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minEnclosingCircle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points, Point2f&amp; center, float&amp; radius)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12ADAC-C74B-4BBE-A49F-0DE4EC03F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" t="13937" r="47047" b="25066"/>
          <a:stretch/>
        </p:blipFill>
        <p:spPr>
          <a:xfrm>
            <a:off x="6243791" y="2358553"/>
            <a:ext cx="4820607" cy="3294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57EC3-E067-4A8D-89B4-0F36CC9ABAA7}"/>
              </a:ext>
            </a:extLst>
          </p:cNvPr>
          <p:cNvSpPr txBox="1"/>
          <p:nvPr/>
        </p:nvSpPr>
        <p:spPr>
          <a:xfrm>
            <a:off x="9238816" y="5675474"/>
            <a:ext cx="1825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oriented = true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12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E9062-628F-454B-ACB4-BBD20FAD467F}"/>
              </a:ext>
            </a:extLst>
          </p:cNvPr>
          <p:cNvSpPr txBox="1"/>
          <p:nvPr/>
        </p:nvSpPr>
        <p:spPr>
          <a:xfrm>
            <a:off x="1191459" y="1524995"/>
            <a:ext cx="977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다각형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타원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다각형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내부점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확인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2798DA-7838-446B-9F82-A539097D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3" t="35175" r="1418" b="22237"/>
          <a:stretch/>
        </p:blipFill>
        <p:spPr>
          <a:xfrm>
            <a:off x="1076486" y="3664259"/>
            <a:ext cx="10258513" cy="28378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446AC2-F744-4DC4-99E4-5AB0063C5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81" t="26990" r="2690" b="39686"/>
          <a:stretch/>
        </p:blipFill>
        <p:spPr>
          <a:xfrm>
            <a:off x="7039283" y="326811"/>
            <a:ext cx="2630377" cy="33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E9062-628F-454B-ACB4-BBD20FAD467F}"/>
              </a:ext>
            </a:extLst>
          </p:cNvPr>
          <p:cNvSpPr txBox="1"/>
          <p:nvPr/>
        </p:nvSpPr>
        <p:spPr>
          <a:xfrm>
            <a:off x="1191459" y="1524995"/>
            <a:ext cx="977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직선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다각형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타원 근사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다각형 </a:t>
            </a:r>
            <a:r>
              <a:rPr lang="ko-KR" altLang="en-US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내부점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확인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593F1-4970-4973-8D65-2CC4CD04743E}"/>
              </a:ext>
            </a:extLst>
          </p:cNvPr>
          <p:cNvSpPr txBox="1"/>
          <p:nvPr/>
        </p:nvSpPr>
        <p:spPr>
          <a:xfrm>
            <a:off x="1641459" y="1925105"/>
            <a:ext cx="9322867" cy="280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fitLine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points,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line, int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distType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double param, double reps, double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aeps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approxPolyDP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curve,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approxCurve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double epsilon, bool closed)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RotatedRect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filEllipse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points)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double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pointPolygonTest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contour, Point2f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bool </a:t>
            </a:r>
            <a:r>
              <a:rPr lang="en-US" altLang="ko-KR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measureDist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74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208802" y="1423357"/>
            <a:ext cx="977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볼록 껍질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(convex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hull)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7DB64D-7CEB-43E8-B053-4068049FFDC8}"/>
              </a:ext>
            </a:extLst>
          </p:cNvPr>
          <p:cNvSpPr txBox="1"/>
          <p:nvPr/>
        </p:nvSpPr>
        <p:spPr>
          <a:xfrm>
            <a:off x="1430137" y="3478461"/>
            <a:ext cx="9090000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볼록 껍질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집합으로 주어진 점이나 영역을 포함하는 가장 작은 볼록 집합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D70027FC-0783-4050-BE31-AB897D247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67" y="1899720"/>
            <a:ext cx="1509188" cy="1426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A8F6F1-1660-44BC-A3D8-5D7FC423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24" y="1888122"/>
            <a:ext cx="1533720" cy="1450062"/>
          </a:xfrm>
          <a:prstGeom prst="rect">
            <a:avLst/>
          </a:prstGeom>
        </p:spPr>
      </p:pic>
      <p:sp>
        <p:nvSpPr>
          <p:cNvPr id="6" name="AutoShape 2" descr="{\displaystyle \mathrm {Conv} (S)=\left\{\left.\sum _{i=1}^{|S|}\alpha _{i}x_{i}\ \right|(\forall i:\alpha _{i}\geq 0)\wedge \sum _{i=1}^{|S|}\alpha _{i}=1\right\}.}">
            <a:extLst>
              <a:ext uri="{FF2B5EF4-FFF2-40B4-BE49-F238E27FC236}">
                <a16:creationId xmlns:a16="http://schemas.microsoft.com/office/drawing/2014/main" id="{D487D516-9CA8-40B4-BE11-3F53EFBB11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16343-F7CA-4BD5-B0C1-F1A075890FA9}"/>
              </a:ext>
            </a:extLst>
          </p:cNvPr>
          <p:cNvSpPr txBox="1"/>
          <p:nvPr/>
        </p:nvSpPr>
        <p:spPr>
          <a:xfrm>
            <a:off x="7278975" y="887248"/>
            <a:ext cx="40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hlinkClick r:id="rId5"/>
              </a:rPr>
              <a:t>https://en.wikipedia.org/wiki/Convex_hull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6EB85-9718-4D88-9A58-7D16A466A347}"/>
              </a:ext>
            </a:extLst>
          </p:cNvPr>
          <p:cNvSpPr txBox="1"/>
          <p:nvPr/>
        </p:nvSpPr>
        <p:spPr>
          <a:xfrm>
            <a:off x="1430137" y="1966534"/>
            <a:ext cx="5250863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볼록 집합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유클리드 공간에 속하는 집합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 안의 임의의 두 점을 골랐을 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둘을 연결하는 선분이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포함될 경우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92773-20FA-4C22-B425-DBE344856113}"/>
              </a:ext>
            </a:extLst>
          </p:cNvPr>
          <p:cNvSpPr txBox="1"/>
          <p:nvPr/>
        </p:nvSpPr>
        <p:spPr>
          <a:xfrm>
            <a:off x="1871227" y="4196984"/>
            <a:ext cx="174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그래이엄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스캔</a:t>
            </a:r>
          </a:p>
        </p:txBody>
      </p:sp>
      <p:pic>
        <p:nvPicPr>
          <p:cNvPr id="16" name="그림 15" descr="개체이(가) 표시된 사진&#10;&#10;자동 생성된 설명">
            <a:extLst>
              <a:ext uri="{FF2B5EF4-FFF2-40B4-BE49-F238E27FC236}">
                <a16:creationId xmlns:a16="http://schemas.microsoft.com/office/drawing/2014/main" id="{463126A7-0079-40F8-AC2A-4AD8B44AF8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617"/>
          <a:stretch/>
        </p:blipFill>
        <p:spPr>
          <a:xfrm>
            <a:off x="2141532" y="4624933"/>
            <a:ext cx="1209161" cy="10767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53A7E0-967C-493C-AB30-91E89B26DA5F}"/>
              </a:ext>
            </a:extLst>
          </p:cNvPr>
          <p:cNvSpPr txBox="1"/>
          <p:nvPr/>
        </p:nvSpPr>
        <p:spPr>
          <a:xfrm>
            <a:off x="6347982" y="4196984"/>
            <a:ext cx="20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  <a:hlinkClick r:id="rId7"/>
              </a:rPr>
              <a:t>선물포장 알고리즘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8" name="그림 27" descr="개체이(가) 표시된 사진&#10;&#10;자동 생성된 설명">
            <a:extLst>
              <a:ext uri="{FF2B5EF4-FFF2-40B4-BE49-F238E27FC236}">
                <a16:creationId xmlns:a16="http://schemas.microsoft.com/office/drawing/2014/main" id="{4250DB12-74BE-4EF2-BEE2-80FE3B6323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72" b="34731"/>
          <a:stretch/>
        </p:blipFill>
        <p:spPr>
          <a:xfrm>
            <a:off x="3426171" y="4624933"/>
            <a:ext cx="1209161" cy="1177043"/>
          </a:xfrm>
          <a:prstGeom prst="rect">
            <a:avLst/>
          </a:prstGeom>
        </p:spPr>
      </p:pic>
      <p:pic>
        <p:nvPicPr>
          <p:cNvPr id="29" name="그림 28" descr="개체이(가) 표시된 사진&#10;&#10;자동 생성된 설명">
            <a:extLst>
              <a:ext uri="{FF2B5EF4-FFF2-40B4-BE49-F238E27FC236}">
                <a16:creationId xmlns:a16="http://schemas.microsoft.com/office/drawing/2014/main" id="{352E50A1-710F-4E06-AEA2-3BFF470462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5"/>
          <a:stretch/>
        </p:blipFill>
        <p:spPr>
          <a:xfrm>
            <a:off x="4635332" y="4623353"/>
            <a:ext cx="1209161" cy="12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208802" y="1423357"/>
            <a:ext cx="977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볼록 껍질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(convex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hull)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AutoShape 2" descr="{\displaystyle \mathrm {Conv} (S)=\left\{\left.\sum _{i=1}^{|S|}\alpha _{i}x_{i}\ \right|(\forall i:\alpha _{i}\geq 0)\wedge \sum _{i=1}^{|S|}\alpha _{i}=1\right\}.}">
            <a:extLst>
              <a:ext uri="{FF2B5EF4-FFF2-40B4-BE49-F238E27FC236}">
                <a16:creationId xmlns:a16="http://schemas.microsoft.com/office/drawing/2014/main" id="{D487D516-9CA8-40B4-BE11-3F53EFBB11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93D42A-BACC-4FCF-B415-DD0AD45C0082}"/>
              </a:ext>
            </a:extLst>
          </p:cNvPr>
          <p:cNvSpPr txBox="1"/>
          <p:nvPr/>
        </p:nvSpPr>
        <p:spPr>
          <a:xfrm>
            <a:off x="1326000" y="3252172"/>
            <a:ext cx="276240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void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convexHull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bool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isContourConvex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void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convexityDefects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3EC7A-E52D-4D91-B5F2-F5B7AE05E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4" t="15630" r="30069" b="33596"/>
          <a:stretch/>
        </p:blipFill>
        <p:spPr>
          <a:xfrm>
            <a:off x="4321112" y="2284792"/>
            <a:ext cx="6911254" cy="3482051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93A2F0A-0262-443A-B3EA-0F6DA85B7820}"/>
              </a:ext>
            </a:extLst>
          </p:cNvPr>
          <p:cNvCxnSpPr>
            <a:cxnSpLocks/>
          </p:cNvCxnSpPr>
          <p:nvPr/>
        </p:nvCxnSpPr>
        <p:spPr>
          <a:xfrm rot="10800000">
            <a:off x="3490844" y="3481088"/>
            <a:ext cx="4225156" cy="416421"/>
          </a:xfrm>
          <a:prstGeom prst="bentConnector3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6680A18-6EB8-4263-95D0-789BA683B1A6}"/>
              </a:ext>
            </a:extLst>
          </p:cNvPr>
          <p:cNvCxnSpPr>
            <a:cxnSpLocks/>
          </p:cNvCxnSpPr>
          <p:nvPr/>
        </p:nvCxnSpPr>
        <p:spPr>
          <a:xfrm rot="10800000">
            <a:off x="4026000" y="4351199"/>
            <a:ext cx="3870000" cy="346892"/>
          </a:xfrm>
          <a:prstGeom prst="bentConnector3">
            <a:avLst>
              <a:gd name="adj1" fmla="val 50000"/>
            </a:avLst>
          </a:prstGeom>
          <a:ln w="38100">
            <a:solidFill>
              <a:srgbClr val="2FE6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D99D36F-9A12-4976-9281-EE2C2FE1B845}"/>
              </a:ext>
            </a:extLst>
          </p:cNvPr>
          <p:cNvSpPr txBox="1"/>
          <p:nvPr/>
        </p:nvSpPr>
        <p:spPr>
          <a:xfrm>
            <a:off x="1923556" y="4517828"/>
            <a:ext cx="1567288" cy="102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 : start </a:t>
            </a:r>
            <a:r>
              <a:rPr lang="en-US" altLang="ko-KR" sz="1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Idx</a:t>
            </a: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: end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Idx</a:t>
            </a: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: farthest </a:t>
            </a:r>
            <a:r>
              <a:rPr lang="en-US" altLang="ko-KR" sz="1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Idx</a:t>
            </a: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5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1051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윤곽선 관련 특징 및 매칭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208802" y="1423357"/>
            <a:ext cx="977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matchShapes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함수에 의한 모양 매칭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AutoShape 2" descr="{\displaystyle \mathrm {Conv} (S)=\left\{\left.\sum _{i=1}^{|S|}\alpha _{i}x_{i}\ \right|(\forall i:\alpha _{i}\geq 0)\wedge \sum _{i=1}^{|S|}\alpha _{i}=1\right\}.}">
            <a:extLst>
              <a:ext uri="{FF2B5EF4-FFF2-40B4-BE49-F238E27FC236}">
                <a16:creationId xmlns:a16="http://schemas.microsoft.com/office/drawing/2014/main" id="{D487D516-9CA8-40B4-BE11-3F53EFBB11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2B920DB4-F7AF-4761-8EB7-61E12DEA6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0" y="3254483"/>
            <a:ext cx="2057143" cy="466667"/>
          </a:xfrm>
          <a:prstGeom prst="rect">
            <a:avLst/>
          </a:prstGeom>
        </p:spPr>
      </p:pic>
      <p:pic>
        <p:nvPicPr>
          <p:cNvPr id="13" name="그림 12" descr="가구이(가) 표시된 사진&#10;&#10;자동 생성된 설명">
            <a:extLst>
              <a:ext uri="{FF2B5EF4-FFF2-40B4-BE49-F238E27FC236}">
                <a16:creationId xmlns:a16="http://schemas.microsoft.com/office/drawing/2014/main" id="{784921DB-22E6-4598-A91C-5A5B8293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97" y="3302102"/>
            <a:ext cx="1990476" cy="371429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1EDFD29F-3674-421D-B408-47E48DBD8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49" y="3244959"/>
            <a:ext cx="2038095" cy="485714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29B38AEE-51AC-4DCE-AFE0-E2225D75F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00" y="3921937"/>
            <a:ext cx="1695238" cy="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6CA12-16C2-45B3-8674-A8436D3CC362}"/>
              </a:ext>
            </a:extLst>
          </p:cNvPr>
          <p:cNvSpPr txBox="1"/>
          <p:nvPr/>
        </p:nvSpPr>
        <p:spPr>
          <a:xfrm>
            <a:off x="1680500" y="2036497"/>
            <a:ext cx="792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Hu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이동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스케일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회전에 불변인 모멘트를 이용하여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method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따른 매칭 수행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가까울 수록 매칭이 더 잘 이루어진 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D416E-5A62-47A9-B955-15F2254BAF74}"/>
              </a:ext>
            </a:extLst>
          </p:cNvPr>
          <p:cNvSpPr txBox="1"/>
          <p:nvPr/>
        </p:nvSpPr>
        <p:spPr>
          <a:xfrm>
            <a:off x="1866000" y="5103101"/>
            <a:ext cx="15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예제 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9-16, 9-17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5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47845" y="1243111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04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적분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46000" y="1380912"/>
            <a:ext cx="9360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integral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sum,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sdepth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-1)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integral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sum,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sqsum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sdepth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-1)</a:t>
            </a:r>
          </a:p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integral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sum,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sqsum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tilted, 	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       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sdepth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1B26-A5BD-455F-96E8-53F56AE273CE}"/>
              </a:ext>
            </a:extLst>
          </p:cNvPr>
          <p:cNvSpPr txBox="1"/>
          <p:nvPr/>
        </p:nvSpPr>
        <p:spPr>
          <a:xfrm>
            <a:off x="1543381" y="3214684"/>
            <a:ext cx="3664560" cy="253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사각 영역의 합계를 크기에 상관없이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빠르게 계산하기 위해 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sum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합계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sqsum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제곱 합계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tilted : 45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도 대각선 합계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9" name="그림 8" descr="낱말맞추기게임이(가) 표시된 사진&#10;&#10;자동 생성된 설명">
            <a:extLst>
              <a:ext uri="{FF2B5EF4-FFF2-40B4-BE49-F238E27FC236}">
                <a16:creationId xmlns:a16="http://schemas.microsoft.com/office/drawing/2014/main" id="{8A1A298E-6126-4F4F-9662-EE678C22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80" y="2432612"/>
            <a:ext cx="4159560" cy="175181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B2019A-8656-4E31-84AA-610B4090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60" y="4180037"/>
            <a:ext cx="45720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47845" y="1243111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ED9228-71D8-4D5D-B83C-F3D13B982786}"/>
              </a:ext>
            </a:extLst>
          </p:cNvPr>
          <p:cNvSpPr/>
          <p:nvPr/>
        </p:nvSpPr>
        <p:spPr>
          <a:xfrm>
            <a:off x="1236000" y="4184443"/>
            <a:ext cx="9540000" cy="2122942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04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적분 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46000" y="1380912"/>
            <a:ext cx="225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Haar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-like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특징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1B26-A5BD-455F-96E8-53F56AE273CE}"/>
              </a:ext>
            </a:extLst>
          </p:cNvPr>
          <p:cNvSpPr txBox="1"/>
          <p:nvPr/>
        </p:nvSpPr>
        <p:spPr>
          <a:xfrm>
            <a:off x="1767447" y="2146813"/>
            <a:ext cx="5265000" cy="170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얼굴 인식을 위해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종류의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Haar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-like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특징 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눈의 명암은 어둡고 뺨의 명암은 밝다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흰색 사각 영역의 합계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검은색 사각 영역 합계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42C65E-BF0E-48EA-9597-9CA0FD6F9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5" b="12305"/>
          <a:stretch/>
        </p:blipFill>
        <p:spPr>
          <a:xfrm>
            <a:off x="7401000" y="1241077"/>
            <a:ext cx="4005001" cy="2805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4AA029-36EF-49E7-BB21-DC2C10378794}"/>
              </a:ext>
            </a:extLst>
          </p:cNvPr>
          <p:cNvSpPr txBox="1"/>
          <p:nvPr/>
        </p:nvSpPr>
        <p:spPr>
          <a:xfrm>
            <a:off x="1767447" y="4264323"/>
            <a:ext cx="141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HORZ2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53F47-D147-42D1-9856-EC811B85ACCC}"/>
              </a:ext>
            </a:extLst>
          </p:cNvPr>
          <p:cNvSpPr txBox="1"/>
          <p:nvPr/>
        </p:nvSpPr>
        <p:spPr>
          <a:xfrm>
            <a:off x="4049147" y="4264323"/>
            <a:ext cx="141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VERT2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C7F07-026F-4BF5-BA13-EFA13F739498}"/>
              </a:ext>
            </a:extLst>
          </p:cNvPr>
          <p:cNvSpPr txBox="1"/>
          <p:nvPr/>
        </p:nvSpPr>
        <p:spPr>
          <a:xfrm>
            <a:off x="6412294" y="4264323"/>
            <a:ext cx="141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CENT3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942E96-B05B-4433-A32D-EAA9F6B03F02}"/>
              </a:ext>
            </a:extLst>
          </p:cNvPr>
          <p:cNvSpPr txBox="1"/>
          <p:nvPr/>
        </p:nvSpPr>
        <p:spPr>
          <a:xfrm>
            <a:off x="8775441" y="4264323"/>
            <a:ext cx="141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DIAG4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3A7152-C762-4E2C-8DEC-4587627EF584}"/>
              </a:ext>
            </a:extLst>
          </p:cNvPr>
          <p:cNvSpPr/>
          <p:nvPr/>
        </p:nvSpPr>
        <p:spPr>
          <a:xfrm>
            <a:off x="1712167" y="5408017"/>
            <a:ext cx="1530000" cy="6108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32A353-3775-41B8-8F55-41D4A8247500}"/>
              </a:ext>
            </a:extLst>
          </p:cNvPr>
          <p:cNvSpPr/>
          <p:nvPr/>
        </p:nvSpPr>
        <p:spPr>
          <a:xfrm>
            <a:off x="1712167" y="4802925"/>
            <a:ext cx="1530000" cy="61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65996-A130-40AF-AB0D-48C14E1718CB}"/>
              </a:ext>
            </a:extLst>
          </p:cNvPr>
          <p:cNvSpPr/>
          <p:nvPr/>
        </p:nvSpPr>
        <p:spPr>
          <a:xfrm>
            <a:off x="3981000" y="4802925"/>
            <a:ext cx="774511" cy="12159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52FC10-06CD-497B-A576-98DF7FCAC391}"/>
              </a:ext>
            </a:extLst>
          </p:cNvPr>
          <p:cNvSpPr/>
          <p:nvPr/>
        </p:nvSpPr>
        <p:spPr>
          <a:xfrm>
            <a:off x="4755511" y="4805163"/>
            <a:ext cx="755489" cy="121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109828-1746-43D0-B520-137C8347A7A7}"/>
              </a:ext>
            </a:extLst>
          </p:cNvPr>
          <p:cNvGrpSpPr/>
          <p:nvPr/>
        </p:nvGrpSpPr>
        <p:grpSpPr>
          <a:xfrm>
            <a:off x="6405457" y="4783909"/>
            <a:ext cx="1488751" cy="1215981"/>
            <a:chOff x="6278880" y="4723975"/>
            <a:chExt cx="1488751" cy="12159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C7F1FA-2BD8-4369-8157-077EA1A64E63}"/>
                </a:ext>
              </a:extLst>
            </p:cNvPr>
            <p:cNvSpPr/>
            <p:nvPr/>
          </p:nvSpPr>
          <p:spPr>
            <a:xfrm>
              <a:off x="6771000" y="4723975"/>
              <a:ext cx="504511" cy="12159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577E7D0-D6F1-4DCF-8D7C-3D5A071B971B}"/>
                </a:ext>
              </a:extLst>
            </p:cNvPr>
            <p:cNvSpPr/>
            <p:nvPr/>
          </p:nvSpPr>
          <p:spPr>
            <a:xfrm>
              <a:off x="7275511" y="4724068"/>
              <a:ext cx="492120" cy="1213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F33716D-B89A-4F39-A59D-87F10807207C}"/>
                </a:ext>
              </a:extLst>
            </p:cNvPr>
            <p:cNvSpPr/>
            <p:nvPr/>
          </p:nvSpPr>
          <p:spPr>
            <a:xfrm>
              <a:off x="6278880" y="4724068"/>
              <a:ext cx="492120" cy="1213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32A6E4-9F65-4399-B29F-9BED7376AFD0}"/>
              </a:ext>
            </a:extLst>
          </p:cNvPr>
          <p:cNvSpPr/>
          <p:nvPr/>
        </p:nvSpPr>
        <p:spPr>
          <a:xfrm>
            <a:off x="8775440" y="5382270"/>
            <a:ext cx="740559" cy="6108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031CB9-5D20-4C08-BAD2-2E030B76F1D3}"/>
              </a:ext>
            </a:extLst>
          </p:cNvPr>
          <p:cNvSpPr/>
          <p:nvPr/>
        </p:nvSpPr>
        <p:spPr>
          <a:xfrm>
            <a:off x="8775441" y="4777679"/>
            <a:ext cx="740559" cy="61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5B1EB0-CCDF-4FE8-89C6-7250F6DD3E7C}"/>
              </a:ext>
            </a:extLst>
          </p:cNvPr>
          <p:cNvSpPr/>
          <p:nvPr/>
        </p:nvSpPr>
        <p:spPr>
          <a:xfrm>
            <a:off x="9515998" y="4787655"/>
            <a:ext cx="740559" cy="6108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275425-E49F-497A-A4C6-1F5B9457C839}"/>
              </a:ext>
            </a:extLst>
          </p:cNvPr>
          <p:cNvSpPr/>
          <p:nvPr/>
        </p:nvSpPr>
        <p:spPr>
          <a:xfrm>
            <a:off x="9515997" y="5389001"/>
            <a:ext cx="740559" cy="61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8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preCornerDetect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1B26-A5BD-455F-96E8-53F56AE273CE}"/>
              </a:ext>
            </a:extLst>
          </p:cNvPr>
          <p:cNvSpPr txBox="1"/>
          <p:nvPr/>
        </p:nvSpPr>
        <p:spPr>
          <a:xfrm>
            <a:off x="1581923" y="2251536"/>
            <a:ext cx="909000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Sobel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미분 연산자를 이용하여 계산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지역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극값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코너점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검출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 descr="가구이(가) 표시된 사진&#10;&#10;자동 생성된 설명">
            <a:extLst>
              <a:ext uri="{FF2B5EF4-FFF2-40B4-BE49-F238E27FC236}">
                <a16:creationId xmlns:a16="http://schemas.microsoft.com/office/drawing/2014/main" id="{0F8B3ED0-2E14-435C-9A99-FE25B0336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52" y="3930501"/>
            <a:ext cx="8093096" cy="3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cornerEigenValsAndVecs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       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91B26-A5BD-455F-96E8-53F56AE273CE}"/>
                  </a:ext>
                </a:extLst>
              </p:cNvPr>
              <p:cNvSpPr txBox="1"/>
              <p:nvPr/>
            </p:nvSpPr>
            <p:spPr>
              <a:xfrm>
                <a:off x="1581923" y="2251536"/>
                <a:ext cx="9090000" cy="128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영상의 모든 화소에 대하여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blockSize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blockSize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의 이웃에 있는 미분 값을 이용하여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크기의 </a:t>
                </a:r>
                <a:r>
                  <a:rPr lang="ko-KR" altLang="en-US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그래디언트를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이용한 공분산 행렬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을 계산한다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의 </a:t>
                </a:r>
                <a:r>
                  <a:rPr lang="ko-KR" altLang="en-US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고유값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>
                            <a:latin typeface="08서울남산체 M" panose="02020603020101020101" pitchFamily="18" charset="-127"/>
                            <a:ea typeface="08서울남산체 M" panose="02020603020101020101" pitchFamily="18" charset="-127"/>
                          </a:rPr>
                          <m:t>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>
                            <a:latin typeface="08서울남산체 M" panose="02020603020101020101" pitchFamily="18" charset="-127"/>
                            <a:ea typeface="08서울남산체 M" panose="02020603020101020101" pitchFamily="18" charset="-127"/>
                          </a:rPr>
                          <m:t>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고유벡터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l-GR" altLang="ko-KR" dirty="0"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l-GR" altLang="ko-KR" dirty="0"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를 계산하여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dst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에 저장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91B26-A5BD-455F-96E8-53F56AE27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23" y="2251536"/>
                <a:ext cx="9090000" cy="1289584"/>
              </a:xfrm>
              <a:prstGeom prst="rect">
                <a:avLst/>
              </a:prstGeom>
              <a:blipFill>
                <a:blip r:embed="rId3"/>
                <a:stretch>
                  <a:fillRect l="-604" b="-7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8B9A2B6-1E3A-4BEE-A7CC-739D4F9DEC55}"/>
              </a:ext>
            </a:extLst>
          </p:cNvPr>
          <p:cNvSpPr txBox="1"/>
          <p:nvPr/>
        </p:nvSpPr>
        <p:spPr>
          <a:xfrm>
            <a:off x="1371000" y="4048875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cornerMinEigenVal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=3,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CBBF1-9D91-4AA2-8B0C-8DB37DEAA9FE}"/>
              </a:ext>
            </a:extLst>
          </p:cNvPr>
          <p:cNvSpPr txBox="1"/>
          <p:nvPr/>
        </p:nvSpPr>
        <p:spPr>
          <a:xfrm>
            <a:off x="1581923" y="4796826"/>
            <a:ext cx="909000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cornerEigenValsAndVecs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유사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공분산 행렬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으로부터 최소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출력행렬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dst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고유값이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임계값보다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크면 자연스럽게 큰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임계값보다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커지기 때문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cornerEigenValsAndVecs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       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91B26-A5BD-455F-96E8-53F56AE273CE}"/>
                  </a:ext>
                </a:extLst>
              </p:cNvPr>
              <p:cNvSpPr txBox="1"/>
              <p:nvPr/>
            </p:nvSpPr>
            <p:spPr>
              <a:xfrm>
                <a:off x="1581923" y="2251536"/>
                <a:ext cx="9090000" cy="128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영상의 모든 화소에 대하여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blockSize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blockSize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의 이웃에 있는 미분 값을 이용하여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2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크기의 </a:t>
                </a:r>
                <a:r>
                  <a:rPr lang="ko-KR" altLang="en-US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그래디언트를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이용한 공분산 행렬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을 계산한다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의 </a:t>
                </a:r>
                <a:r>
                  <a:rPr lang="ko-KR" altLang="en-US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고유값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>
                            <a:latin typeface="08서울남산체 M" panose="02020603020101020101" pitchFamily="18" charset="-127"/>
                            <a:ea typeface="08서울남산체 M" panose="02020603020101020101" pitchFamily="18" charset="-127"/>
                          </a:rPr>
                          <m:t>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>
                            <a:latin typeface="08서울남산체 M" panose="02020603020101020101" pitchFamily="18" charset="-127"/>
                            <a:ea typeface="08서울남산체 M" panose="02020603020101020101" pitchFamily="18" charset="-127"/>
                          </a:rPr>
                          <m:t>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고유벡터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l-GR" altLang="ko-KR" dirty="0"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,</m:t>
                    </m:r>
                  </m:oMath>
                </a14:m>
                <a:r>
                  <a:rPr lang="el-GR" altLang="ko-KR" dirty="0"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를 계산하여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dst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에 저장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F91B26-A5BD-455F-96E8-53F56AE27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23" y="2251536"/>
                <a:ext cx="9090000" cy="1289584"/>
              </a:xfrm>
              <a:prstGeom prst="rect">
                <a:avLst/>
              </a:prstGeom>
              <a:blipFill>
                <a:blip r:embed="rId3"/>
                <a:stretch>
                  <a:fillRect l="-604" b="-7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8B9A2B6-1E3A-4BEE-A7CC-739D4F9DEC55}"/>
              </a:ext>
            </a:extLst>
          </p:cNvPr>
          <p:cNvSpPr txBox="1"/>
          <p:nvPr/>
        </p:nvSpPr>
        <p:spPr>
          <a:xfrm>
            <a:off x="1371000" y="4048875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cornerMinEigenVal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=3,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CBBF1-9D91-4AA2-8B0C-8DB37DEAA9FE}"/>
              </a:ext>
            </a:extLst>
          </p:cNvPr>
          <p:cNvSpPr txBox="1"/>
          <p:nvPr/>
        </p:nvSpPr>
        <p:spPr>
          <a:xfrm>
            <a:off x="1581923" y="4796826"/>
            <a:ext cx="909000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cornerEigenValsAndVecs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유사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공분산 행렬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으로부터 최소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출력행렬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dst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고유값이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임계값보다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크면 자연스럽게 큰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고유값도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임계값보다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커지기 때문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879CE9-E026-499D-9B63-0D1C30DBC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3" t="26128" r="20521" b="34252"/>
          <a:stretch/>
        </p:blipFill>
        <p:spPr>
          <a:xfrm>
            <a:off x="2009130" y="2493362"/>
            <a:ext cx="8235586" cy="28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cornerHarris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dst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double k,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  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borderType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F669028-10FC-4A71-B147-8446B5A8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006" y="4646660"/>
            <a:ext cx="7156204" cy="664957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5181541-DB36-4114-AAD3-44987D015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333" y="5741502"/>
            <a:ext cx="7636368" cy="47727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83C22EDC-7B80-416E-88AD-29BA1F9D5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3006" y="3907970"/>
            <a:ext cx="2488352" cy="6097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BF70F-E3D5-45DE-8208-0858146658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807" t="53432" r="31789" b="17600"/>
          <a:stretch/>
        </p:blipFill>
        <p:spPr>
          <a:xfrm>
            <a:off x="6425377" y="2055386"/>
            <a:ext cx="4949701" cy="215631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5FD83E2-5168-4523-8EE0-E1580E8A8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3006" y="2894907"/>
            <a:ext cx="4469009" cy="477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318CAC-48A0-4DC3-B789-3C2545923BD0}"/>
              </a:ext>
            </a:extLst>
          </p:cNvPr>
          <p:cNvSpPr txBox="1"/>
          <p:nvPr/>
        </p:nvSpPr>
        <p:spPr>
          <a:xfrm>
            <a:off x="1320127" y="2412565"/>
            <a:ext cx="248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픽셀의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밝기차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구하기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693B94-D023-4368-A2A4-9A28592F7B89}"/>
              </a:ext>
            </a:extLst>
          </p:cNvPr>
          <p:cNvSpPr txBox="1"/>
          <p:nvPr/>
        </p:nvSpPr>
        <p:spPr>
          <a:xfrm>
            <a:off x="1319892" y="3378899"/>
            <a:ext cx="248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타일러 전개</a:t>
            </a:r>
          </a:p>
        </p:txBody>
      </p:sp>
    </p:spTree>
    <p:extLst>
      <p:ext uri="{BB962C8B-B14F-4D97-AF65-F5344CB8AC3E}">
        <p14:creationId xmlns:p14="http://schemas.microsoft.com/office/powerpoint/2010/main" val="96718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DBCA8-5ED4-4EFC-B510-BFF59383998C}"/>
              </a:ext>
            </a:extLst>
          </p:cNvPr>
          <p:cNvSpPr txBox="1"/>
          <p:nvPr/>
        </p:nvSpPr>
        <p:spPr>
          <a:xfrm>
            <a:off x="1191581" y="1471269"/>
            <a:ext cx="97728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cornerSubPix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image,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corners, Size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winSize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    Size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zeroZone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TermCriteria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criteria)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F59E798-D648-40DE-8645-AD1E16A2C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97" y="2244006"/>
            <a:ext cx="5705567" cy="2429538"/>
          </a:xfrm>
          <a:prstGeom prst="rect">
            <a:avLst/>
          </a:prstGeom>
        </p:spPr>
      </p:pic>
      <p:pic>
        <p:nvPicPr>
          <p:cNvPr id="7" name="그림 6" descr="가구이(가) 표시된 사진&#10;&#10;자동 생성된 설명">
            <a:extLst>
              <a:ext uri="{FF2B5EF4-FFF2-40B4-BE49-F238E27FC236}">
                <a16:creationId xmlns:a16="http://schemas.microsoft.com/office/drawing/2014/main" id="{3367F174-DE2E-4B89-A5EE-312115CBF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6" y="5019543"/>
            <a:ext cx="2160000" cy="33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9D3EFB-9FC5-406B-9515-BC8CCACF7D0D}"/>
                  </a:ext>
                </a:extLst>
              </p:cNvPr>
              <p:cNvSpPr txBox="1"/>
              <p:nvPr/>
            </p:nvSpPr>
            <p:spPr>
              <a:xfrm>
                <a:off x="2091000" y="5424747"/>
                <a:ext cx="3427041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최소 값이 되기 위한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q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의 값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9D3EFB-9FC5-406B-9515-BC8CCACF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000" y="5424747"/>
                <a:ext cx="3427041" cy="374526"/>
              </a:xfrm>
              <a:prstGeom prst="rect">
                <a:avLst/>
              </a:prstGeom>
              <a:blipFill>
                <a:blip r:embed="rId5"/>
                <a:stretch>
                  <a:fillRect t="-6557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72B26D9-47B0-4A46-AABD-835DFE311CF1}"/>
              </a:ext>
            </a:extLst>
          </p:cNvPr>
          <p:cNvSpPr txBox="1"/>
          <p:nvPr/>
        </p:nvSpPr>
        <p:spPr>
          <a:xfrm>
            <a:off x="6221581" y="5158979"/>
            <a:ext cx="477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(10,10) -&gt; (10.3,10.5)</a:t>
            </a:r>
          </a:p>
          <a:p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서브 픽셀 세분화는 정확한 위치의 가장자리를 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허용하고 더 나은 위치를 찾음</a:t>
            </a:r>
          </a:p>
        </p:txBody>
      </p:sp>
    </p:spTree>
    <p:extLst>
      <p:ext uri="{BB962C8B-B14F-4D97-AF65-F5344CB8AC3E}">
        <p14:creationId xmlns:p14="http://schemas.microsoft.com/office/powerpoint/2010/main" val="39883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 </a:t>
            </a:r>
            <a:r>
              <a:rPr lang="ko-KR" altLang="en-US" sz="3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코너점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검출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67AC0-AB3E-4BB1-B5BF-6F060E134E3D}"/>
              </a:ext>
            </a:extLst>
          </p:cNvPr>
          <p:cNvSpPr txBox="1"/>
          <p:nvPr/>
        </p:nvSpPr>
        <p:spPr>
          <a:xfrm>
            <a:off x="1208802" y="1425959"/>
            <a:ext cx="977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void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goodFeaturesToTrack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image,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corners,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maxCorners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   double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qualityLevel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double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minDistance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  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InputArray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mask =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noArray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(), int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blockSize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3, </a:t>
            </a: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		    bool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useHarrisDetector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false, double k = 0.04)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F4611-6083-45EE-ADC9-F8F5FED8A6F1}"/>
              </a:ext>
            </a:extLst>
          </p:cNvPr>
          <p:cNvSpPr txBox="1"/>
          <p:nvPr/>
        </p:nvSpPr>
        <p:spPr>
          <a:xfrm>
            <a:off x="1680500" y="2984548"/>
            <a:ext cx="3427041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뚜렷한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코너점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검출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000CCD-CA8C-42DF-8963-E86117F1E9B8}"/>
                  </a:ext>
                </a:extLst>
              </p:cNvPr>
              <p:cNvSpPr txBox="1"/>
              <p:nvPr/>
            </p:nvSpPr>
            <p:spPr>
              <a:xfrm>
                <a:off x="1680500" y="3564000"/>
                <a:ext cx="661305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useHarrisDetector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  - true  :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cornerHarris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		      - false :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cornerMinEigenVal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3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3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윈도우를 사용하여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non-maximum suppression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에 따라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maxima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아닌 값을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0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으로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cornerMap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x,y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 &lt;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qualityLevel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max(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cornerMap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x,y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))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이면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   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cornerMap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x,y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남아있는 코너점을 내림차순 정리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minDistance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이내에서 가장 강한 코너점만 남긴다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000CCD-CA8C-42DF-8963-E86117F1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00" y="3564000"/>
                <a:ext cx="6613055" cy="2308324"/>
              </a:xfrm>
              <a:prstGeom prst="rect">
                <a:avLst/>
              </a:prstGeom>
              <a:blipFill>
                <a:blip r:embed="rId3"/>
                <a:stretch>
                  <a:fillRect l="-646" t="-1323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02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모멘트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1B26-A5BD-455F-96E8-53F56AE273CE}"/>
              </a:ext>
            </a:extLst>
          </p:cNvPr>
          <p:cNvSpPr txBox="1"/>
          <p:nvPr/>
        </p:nvSpPr>
        <p:spPr>
          <a:xfrm>
            <a:off x="1281000" y="1354252"/>
            <a:ext cx="909000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영상 화소의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가둥평균으로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물체 인식 및 식별을 위해 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분할 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영상 모멘트를 계산하면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물체의 면적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무게 중심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물체의 기울어진 방향 등을 계산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7AC9F-B8BB-4E33-AB97-29D64E003DEB}"/>
              </a:ext>
            </a:extLst>
          </p:cNvPr>
          <p:cNvSpPr txBox="1"/>
          <p:nvPr/>
        </p:nvSpPr>
        <p:spPr>
          <a:xfrm>
            <a:off x="1416001" y="2473906"/>
            <a:ext cx="189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공간 모멘트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236FB-0C1D-4BA1-9379-1450BD92E2CF}"/>
              </a:ext>
            </a:extLst>
          </p:cNvPr>
          <p:cNvSpPr txBox="1"/>
          <p:nvPr/>
        </p:nvSpPr>
        <p:spPr>
          <a:xfrm>
            <a:off x="1416001" y="3765634"/>
            <a:ext cx="189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중심 모멘트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F9E59-89C0-4FA9-AA21-0F3C59922EEA}"/>
              </a:ext>
            </a:extLst>
          </p:cNvPr>
          <p:cNvSpPr txBox="1"/>
          <p:nvPr/>
        </p:nvSpPr>
        <p:spPr>
          <a:xfrm>
            <a:off x="1416001" y="5057362"/>
            <a:ext cx="250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정규화된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중심 모멘트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F03255F-E221-4479-B9AC-8BBF8849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3835" y="2672758"/>
            <a:ext cx="3284999" cy="75641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6AAD858-7F78-4E7B-8F09-0F5AB2FB4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4827" y="3997013"/>
            <a:ext cx="4726173" cy="755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513AC6-2077-443E-8FCB-94B475DC9188}"/>
              </a:ext>
            </a:extLst>
          </p:cNvPr>
          <p:cNvSpPr txBox="1"/>
          <p:nvPr/>
        </p:nvSpPr>
        <p:spPr>
          <a:xfrm>
            <a:off x="1769616" y="2892311"/>
            <a:ext cx="445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summarize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shape given image I(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x,y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C0073-745B-4A21-8FBE-D9A29051041D}"/>
              </a:ext>
            </a:extLst>
          </p:cNvPr>
          <p:cNvSpPr txBox="1"/>
          <p:nvPr/>
        </p:nvSpPr>
        <p:spPr>
          <a:xfrm>
            <a:off x="1769616" y="4272353"/>
            <a:ext cx="2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translation invariant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DB2697A-BCEF-4E38-B122-B84AEDC69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3835" y="5318587"/>
            <a:ext cx="1935000" cy="1019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BD315D-360B-4424-8360-5CAF44EBF7A0}"/>
              </a:ext>
            </a:extLst>
          </p:cNvPr>
          <p:cNvSpPr txBox="1"/>
          <p:nvPr/>
        </p:nvSpPr>
        <p:spPr>
          <a:xfrm>
            <a:off x="1769616" y="5564081"/>
            <a:ext cx="28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scale invariant</a:t>
            </a:r>
          </a:p>
        </p:txBody>
      </p:sp>
    </p:spTree>
    <p:extLst>
      <p:ext uri="{BB962C8B-B14F-4D97-AF65-F5344CB8AC3E}">
        <p14:creationId xmlns:p14="http://schemas.microsoft.com/office/powerpoint/2010/main" val="223796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9C4D0C-08D5-4468-8528-632E5CD7530B}"/>
              </a:ext>
            </a:extLst>
          </p:cNvPr>
          <p:cNvSpPr/>
          <p:nvPr/>
        </p:nvSpPr>
        <p:spPr>
          <a:xfrm>
            <a:off x="816922" y="1207065"/>
            <a:ext cx="10558156" cy="5380889"/>
          </a:xfrm>
          <a:prstGeom prst="rect">
            <a:avLst/>
          </a:prstGeom>
          <a:solidFill>
            <a:srgbClr val="C0C0C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7032875-2244-4782-8B27-FB2883F8C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5" y="13801"/>
            <a:ext cx="706090" cy="70609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C2F9254-5BB3-4D66-AF46-80A0B6A6F0B9}"/>
              </a:ext>
            </a:extLst>
          </p:cNvPr>
          <p:cNvSpPr txBox="1">
            <a:spLocks/>
          </p:cNvSpPr>
          <p:nvPr/>
        </p:nvSpPr>
        <p:spPr>
          <a:xfrm>
            <a:off x="857666" y="-11115"/>
            <a:ext cx="1645669" cy="44838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spc="300" dirty="0">
                <a:latin typeface="Bebas" pitchFamily="2" charset="0"/>
              </a:rPr>
              <a:t>Open cv</a:t>
            </a:r>
            <a:endParaRPr lang="ko-KR" altLang="en-US" sz="2500" spc="300" dirty="0">
              <a:latin typeface="Bebas" pitchFamily="2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3EC315C-D672-49C2-802C-E278FC127939}"/>
              </a:ext>
            </a:extLst>
          </p:cNvPr>
          <p:cNvSpPr txBox="1">
            <a:spLocks/>
          </p:cNvSpPr>
          <p:nvPr/>
        </p:nvSpPr>
        <p:spPr>
          <a:xfrm>
            <a:off x="9336000" y="28131"/>
            <a:ext cx="1645669" cy="4117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spc="300" dirty="0">
                <a:latin typeface="Bebas" pitchFamily="2" charset="0"/>
                <a:ea typeface="210 맨발의청춘 L" panose="02020603020101020101" pitchFamily="18" charset="-127"/>
              </a:rPr>
              <a:t>Chap 9</a:t>
            </a:r>
            <a:endParaRPr lang="ko-KR" altLang="en-US" sz="2000" b="1" spc="300" dirty="0">
              <a:latin typeface="Bebas" pitchFamily="2" charset="0"/>
              <a:ea typeface="210 맨발의청춘 L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791EC7-D6F2-4EA2-ABF0-5F78CDF0F5CC}"/>
              </a:ext>
            </a:extLst>
          </p:cNvPr>
          <p:cNvCxnSpPr>
            <a:cxnSpLocks/>
          </p:cNvCxnSpPr>
          <p:nvPr/>
        </p:nvCxnSpPr>
        <p:spPr>
          <a:xfrm flipH="1">
            <a:off x="9690032" y="403276"/>
            <a:ext cx="924367" cy="0"/>
          </a:xfrm>
          <a:prstGeom prst="line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ACF386-3E3C-4112-83C6-EE9BEF92EEEF}"/>
              </a:ext>
            </a:extLst>
          </p:cNvPr>
          <p:cNvSpPr txBox="1"/>
          <p:nvPr/>
        </p:nvSpPr>
        <p:spPr>
          <a:xfrm>
            <a:off x="10614399" y="64722"/>
            <a:ext cx="1442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영상 특징 검출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AE57A-E6E2-4043-82A5-93A4EB183AC2}"/>
              </a:ext>
            </a:extLst>
          </p:cNvPr>
          <p:cNvSpPr txBox="1"/>
          <p:nvPr/>
        </p:nvSpPr>
        <p:spPr>
          <a:xfrm>
            <a:off x="857666" y="639225"/>
            <a:ext cx="27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02 </a:t>
            </a:r>
            <a:r>
              <a:rPr lang="ko-KR" altLang="en-US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모멘트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1B26-A5BD-455F-96E8-53F56AE273CE}"/>
              </a:ext>
            </a:extLst>
          </p:cNvPr>
          <p:cNvSpPr txBox="1"/>
          <p:nvPr/>
        </p:nvSpPr>
        <p:spPr>
          <a:xfrm>
            <a:off x="1281000" y="1354252"/>
            <a:ext cx="909000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영상 화소의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가둥평균으로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물체 인식 및 식별을 위해 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분할 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영상 모멘트를 계산하면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물체의 면적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무게 중심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물체의 기울어진 방향 등을 계산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7AC9F-B8BB-4E33-AB97-29D64E003DEB}"/>
              </a:ext>
            </a:extLst>
          </p:cNvPr>
          <p:cNvSpPr txBox="1"/>
          <p:nvPr/>
        </p:nvSpPr>
        <p:spPr>
          <a:xfrm>
            <a:off x="1416001" y="2473906"/>
            <a:ext cx="189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Hu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모멘트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D315D-360B-4424-8360-5CAF44EBF7A0}"/>
              </a:ext>
            </a:extLst>
          </p:cNvPr>
          <p:cNvSpPr txBox="1"/>
          <p:nvPr/>
        </p:nvSpPr>
        <p:spPr>
          <a:xfrm>
            <a:off x="1769616" y="2949118"/>
            <a:ext cx="536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translation, rotation and scale invariant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E8C6E-9BE2-4A6E-8524-558633DC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8" t="32508" r="33760" b="43438"/>
          <a:stretch/>
        </p:blipFill>
        <p:spPr>
          <a:xfrm>
            <a:off x="1769616" y="3525383"/>
            <a:ext cx="8388833" cy="2087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7A03AB-624D-4A97-AF1D-6283CFFACB60}"/>
                  </a:ext>
                </a:extLst>
              </p:cNvPr>
              <p:cNvSpPr txBox="1"/>
              <p:nvPr/>
            </p:nvSpPr>
            <p:spPr>
              <a:xfrm>
                <a:off x="1769616" y="5746838"/>
                <a:ext cx="90899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이미지 중심 주변의 관성 모멘트와 유사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(pixel intensities)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skew invariant (mirror image)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7A03AB-624D-4A97-AF1D-6283CFFA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616" y="5746838"/>
                <a:ext cx="9089999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02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10333</TotalTime>
  <Words>1122</Words>
  <Application>Microsoft Office PowerPoint</Application>
  <PresentationFormat>와이드스크린</PresentationFormat>
  <Paragraphs>184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08서울남산체 L</vt:lpstr>
      <vt:lpstr>맑은 고딕</vt:lpstr>
      <vt:lpstr>Bebas</vt:lpstr>
      <vt:lpstr>210 맨발의청춘 B</vt:lpstr>
      <vt:lpstr>210 맨발의청춘 L</vt:lpstr>
      <vt:lpstr>08서울남산체 B</vt:lpstr>
      <vt:lpstr>Arial</vt:lpstr>
      <vt:lpstr>Wingdings</vt:lpstr>
      <vt:lpstr>08서울남산체 EB</vt:lpstr>
      <vt:lpstr>Cambria Math</vt:lpstr>
      <vt:lpstr>08서울남산체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Moorim Park</dc:creator>
  <cp:lastModifiedBy>Park Somin</cp:lastModifiedBy>
  <cp:revision>405</cp:revision>
  <dcterms:created xsi:type="dcterms:W3CDTF">2018-10-21T10:06:22Z</dcterms:created>
  <dcterms:modified xsi:type="dcterms:W3CDTF">2021-03-30T03:07:44Z</dcterms:modified>
</cp:coreProperties>
</file>